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8" r:id="rId4"/>
    <p:sldId id="257" r:id="rId5"/>
    <p:sldId id="259" r:id="rId6"/>
    <p:sldId id="264" r:id="rId7"/>
    <p:sldId id="260" r:id="rId8"/>
    <p:sldId id="267" r:id="rId9"/>
    <p:sldId id="268" r:id="rId10"/>
    <p:sldId id="263" r:id="rId11"/>
    <p:sldId id="269" r:id="rId12"/>
    <p:sldId id="270" r:id="rId13"/>
  </p:sldIdLst>
  <p:sldSz cx="18288000" cy="10287000"/>
  <p:notesSz cx="6858000" cy="9144000"/>
  <p:embeddedFontLst>
    <p:embeddedFont>
      <p:font typeface="Aileron Regular Bold" panose="020B0604020202020204" charset="0"/>
      <p:regular r:id="rId15"/>
    </p:embeddedFont>
    <p:embeddedFont>
      <p:font typeface="Ariall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Bold" panose="020F0502020204030203" charset="0"/>
      <p:regular r:id="rId26"/>
    </p:embeddedFont>
    <p:embeddedFont>
      <p:font typeface="Lato Italics" panose="020B0604020202020204" charset="0"/>
      <p:regular r:id="rId27"/>
    </p:embeddedFont>
    <p:embeddedFont>
      <p:font typeface="Poppins ExtraBold" panose="00000900000000000000" pitchFamily="2" charset="0"/>
      <p:regular r:id="rId28"/>
      <p:bold r:id="rId29"/>
      <p:boldItalic r:id="rId30"/>
    </p:embeddedFont>
    <p:embeddedFont>
      <p:font typeface="Poppins ExtraBold Bold" panose="020B0604020202020204" charset="0"/>
      <p:regular r:id="rId31"/>
    </p:embeddedFont>
    <p:embeddedFont>
      <p:font typeface="Roboto" pitchFamily="2" charset="0"/>
      <p:regular r:id="rId32"/>
      <p:bold r:id="rId33"/>
      <p:italic r:id="rId34"/>
      <p:boldItalic r:id="rId35"/>
    </p:embeddedFont>
    <p:embeddedFont>
      <p:font typeface="Roboto Bk" pitchFamily="2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C20"/>
    <a:srgbClr val="2B4A9D"/>
    <a:srgbClr val="3F51B5"/>
    <a:srgbClr val="AD1457"/>
    <a:srgbClr val="01AF8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025" autoAdjust="0"/>
  </p:normalViewPr>
  <p:slideViewPr>
    <p:cSldViewPr>
      <p:cViewPr varScale="1">
        <p:scale>
          <a:sx n="68" d="100"/>
          <a:sy n="68" d="100"/>
        </p:scale>
        <p:origin x="8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C75-ABB6-4E13-890B-38C46051A6D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8431D-BDC5-4B95-BF9D-E42F7A95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1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 bit more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7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for department managers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2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Axis names</a:t>
            </a:r>
          </a:p>
          <a:p>
            <a:endParaRPr lang="en-US" dirty="0"/>
          </a:p>
          <a:p>
            <a:r>
              <a:rPr lang="lv-LV" dirty="0" err="1"/>
              <a:t>Clients</a:t>
            </a:r>
            <a:r>
              <a:rPr lang="lv-LV" dirty="0"/>
              <a:t> </a:t>
            </a:r>
            <a:r>
              <a:rPr lang="lv-LV" dirty="0" err="1"/>
              <a:t>buying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most</a:t>
            </a:r>
            <a:r>
              <a:rPr lang="lv-LV" dirty="0"/>
              <a:t> </a:t>
            </a:r>
            <a:r>
              <a:rPr lang="lv-LV" dirty="0" err="1"/>
              <a:t>expensive</a:t>
            </a:r>
            <a:r>
              <a:rPr lang="lv-LV" dirty="0"/>
              <a:t> </a:t>
            </a:r>
            <a:r>
              <a:rPr lang="lv-LV" dirty="0" err="1"/>
              <a:t>items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dirty="0" err="1"/>
              <a:t>more</a:t>
            </a:r>
            <a:r>
              <a:rPr lang="lv-LV" dirty="0"/>
              <a:t> </a:t>
            </a:r>
            <a:r>
              <a:rPr lang="lv-LV" dirty="0" err="1"/>
              <a:t>willing</a:t>
            </a:r>
            <a:r>
              <a:rPr lang="lv-LV" dirty="0"/>
              <a:t> to </a:t>
            </a:r>
            <a:r>
              <a:rPr lang="lv-LV" dirty="0" err="1"/>
              <a:t>pay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installments</a:t>
            </a:r>
            <a:r>
              <a:rPr lang="lv-LV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this graph we can see that the bigger the purchase, the bigger the timeframe taken to repay money is taken.</a:t>
            </a:r>
          </a:p>
          <a:p>
            <a:endParaRPr lang="lv-LV" dirty="0"/>
          </a:p>
          <a:p>
            <a:r>
              <a:rPr lang="lv-LV" dirty="0" err="1"/>
              <a:t>Not</a:t>
            </a:r>
            <a:r>
              <a:rPr lang="lv-LV" dirty="0"/>
              <a:t> </a:t>
            </a:r>
            <a:r>
              <a:rPr lang="lv-LV" dirty="0" err="1"/>
              <a:t>introducing</a:t>
            </a:r>
            <a:r>
              <a:rPr lang="lv-LV" dirty="0"/>
              <a:t> </a:t>
            </a:r>
            <a:r>
              <a:rPr lang="lv-LV" dirty="0" err="1"/>
              <a:t>availability</a:t>
            </a:r>
            <a:r>
              <a:rPr lang="lv-LV" dirty="0"/>
              <a:t> to </a:t>
            </a:r>
            <a:r>
              <a:rPr lang="lv-LV" dirty="0" err="1"/>
              <a:t>these</a:t>
            </a:r>
            <a:r>
              <a:rPr lang="lv-LV" dirty="0"/>
              <a:t> </a:t>
            </a:r>
            <a:r>
              <a:rPr lang="lv-LV" dirty="0" err="1"/>
              <a:t>installments</a:t>
            </a:r>
            <a:r>
              <a:rPr lang="lv-LV" dirty="0"/>
              <a:t> </a:t>
            </a:r>
            <a:r>
              <a:rPr lang="lv-LV" dirty="0" err="1"/>
              <a:t>could</a:t>
            </a:r>
            <a:r>
              <a:rPr lang="lv-LV" dirty="0"/>
              <a:t> </a:t>
            </a:r>
            <a:r>
              <a:rPr lang="lv-LV" dirty="0" err="1"/>
              <a:t>be</a:t>
            </a:r>
            <a:r>
              <a:rPr lang="lv-LV" dirty="0"/>
              <a:t> </a:t>
            </a:r>
            <a:r>
              <a:rPr lang="lv-LV" dirty="0" err="1"/>
              <a:t>slowing</a:t>
            </a:r>
            <a:r>
              <a:rPr lang="lv-LV" dirty="0"/>
              <a:t> </a:t>
            </a:r>
            <a:r>
              <a:rPr lang="lv-LV" dirty="0" err="1"/>
              <a:t>down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business</a:t>
            </a:r>
            <a:r>
              <a:rPr lang="lv-LV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3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259" lvl="1" indent="0">
              <a:lnSpc>
                <a:spcPts val="3919"/>
              </a:lnSpc>
              <a:buFont typeface="Arial"/>
              <a:buNone/>
            </a:pPr>
            <a:r>
              <a:rPr lang="en-US" sz="2799" spc="279" dirty="0">
                <a:solidFill>
                  <a:schemeClr val="tx1"/>
                </a:solidFill>
                <a:latin typeface="+mn-lt"/>
              </a:rPr>
              <a:t>*Description of the table*</a:t>
            </a: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r>
              <a:rPr lang="en-US" sz="2799" spc="279" dirty="0">
                <a:solidFill>
                  <a:schemeClr val="tx1"/>
                </a:solidFill>
                <a:latin typeface="+mn-lt"/>
              </a:rPr>
              <a:t>So, why I am mentioning it? Here it is. *Mention potential problem*</a:t>
            </a: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r>
              <a:rPr lang="en-US" sz="2799" spc="279" dirty="0">
                <a:solidFill>
                  <a:schemeClr val="tx1"/>
                </a:solidFill>
                <a:latin typeface="+mn-lt"/>
              </a:rPr>
              <a:t>This would help to solve multiple problems for the business:</a:t>
            </a: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r>
              <a:rPr lang="en-US" sz="2799" spc="279" dirty="0">
                <a:solidFill>
                  <a:schemeClr val="tx1"/>
                </a:solidFill>
                <a:latin typeface="+mn-lt"/>
              </a:rPr>
              <a:t>Increased stability for a business - less impact from seasonality.</a:t>
            </a:r>
          </a:p>
          <a:p>
            <a:pPr>
              <a:lnSpc>
                <a:spcPts val="3919"/>
              </a:lnSpc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  <a:p>
            <a:pPr marL="302259" lvl="1" indent="0">
              <a:lnSpc>
                <a:spcPts val="3919"/>
              </a:lnSpc>
              <a:buFont typeface="Arial"/>
              <a:buNone/>
            </a:pPr>
            <a:r>
              <a:rPr lang="en-US" sz="2799" spc="279" dirty="0">
                <a:solidFill>
                  <a:schemeClr val="tx1"/>
                </a:solidFill>
                <a:latin typeface="+mn-lt"/>
              </a:rPr>
              <a:t>More stable cash flow - better terms for bank loans, factoring and other measures a business of this scale needs.</a:t>
            </a:r>
          </a:p>
          <a:p>
            <a:pPr marL="302259" lvl="1">
              <a:lnSpc>
                <a:spcPts val="3919"/>
              </a:lnSpc>
            </a:pPr>
            <a:endParaRPr lang="en-US" sz="2799" spc="279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300" dirty="0">
                <a:solidFill>
                  <a:srgbClr val="000000"/>
                </a:solidFill>
                <a:latin typeface="Lato Italics"/>
              </a:rPr>
              <a:t>(Interest rate should be added if payment stretched out for longer than 10 months)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/>
              <a:t>North </a:t>
            </a:r>
            <a:r>
              <a:rPr lang="lv-LV" dirty="0" err="1"/>
              <a:t>freight</a:t>
            </a:r>
            <a:r>
              <a:rPr lang="lv-LV" dirty="0"/>
              <a:t> costs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dirty="0" err="1"/>
              <a:t>almost</a:t>
            </a:r>
            <a:r>
              <a:rPr lang="lv-LV" dirty="0"/>
              <a:t> 2x </a:t>
            </a:r>
            <a:r>
              <a:rPr lang="lv-LV" dirty="0" err="1"/>
              <a:t>as</a:t>
            </a:r>
            <a:r>
              <a:rPr lang="lv-LV" dirty="0"/>
              <a:t> </a:t>
            </a:r>
            <a:r>
              <a:rPr lang="lv-LV" dirty="0" err="1"/>
              <a:t>expensive</a:t>
            </a:r>
            <a:r>
              <a:rPr lang="lv-LV" dirty="0"/>
              <a:t> </a:t>
            </a:r>
            <a:r>
              <a:rPr lang="lv-LV" dirty="0" err="1"/>
              <a:t>from</a:t>
            </a:r>
            <a:r>
              <a:rPr lang="lv-LV" dirty="0"/>
              <a:t> </a:t>
            </a:r>
            <a:r>
              <a:rPr lang="lv-LV" dirty="0" err="1"/>
              <a:t>both</a:t>
            </a:r>
            <a:r>
              <a:rPr lang="lv-LV" dirty="0"/>
              <a:t> </a:t>
            </a:r>
            <a:r>
              <a:rPr lang="lv-LV" dirty="0" err="1"/>
              <a:t>sides</a:t>
            </a:r>
            <a:r>
              <a:rPr lang="lv-LV" dirty="0"/>
              <a:t>, </a:t>
            </a:r>
            <a:r>
              <a:rPr lang="lv-LV" dirty="0" err="1"/>
              <a:t>seller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cutomer</a:t>
            </a:r>
            <a:r>
              <a:rPr lang="lv-LV" dirty="0"/>
              <a:t>. </a:t>
            </a:r>
            <a:r>
              <a:rPr lang="en-US" dirty="0"/>
              <a:t>To try to understand more, we need to dive in deeper.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2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North freights are more expensive due to </a:t>
            </a:r>
            <a:r>
              <a:rPr lang="en-US" dirty="0" err="1"/>
              <a:t>lach</a:t>
            </a:r>
            <a:r>
              <a:rPr lang="en-US" dirty="0"/>
              <a:t> of sellers in the region. Further shipping </a:t>
            </a:r>
            <a:r>
              <a:rPr lang="en-US" dirty="0">
                <a:sym typeface="Wingdings" panose="05000000000000000000" pitchFamily="2" charset="2"/>
              </a:rPr>
              <a:t> higher costs.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potential uplift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9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data – actual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8431D-BDC5-4B95-BF9D-E42F7A951F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F51B5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46226" y="4275072"/>
            <a:ext cx="12141174" cy="2095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28"/>
              </a:lnSpc>
            </a:pPr>
            <a:r>
              <a:rPr lang="en-US" sz="7741" spc="774" dirty="0">
                <a:solidFill>
                  <a:srgbClr val="2B4A9D"/>
                </a:solidFill>
                <a:latin typeface="Poppins ExtraBold Bold"/>
              </a:rPr>
              <a:t>HOW OLIST CAN INCREASE REVENUE?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9809" y="9552672"/>
            <a:ext cx="12616379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914D"/>
                </a:solidFill>
                <a:latin typeface="Lato"/>
              </a:rPr>
              <a:t>TOMS BALTMUGUR</a:t>
            </a:r>
            <a:r>
              <a:rPr lang="lv-LV" sz="3000" spc="300" dirty="0">
                <a:solidFill>
                  <a:srgbClr val="FF914D"/>
                </a:solidFill>
                <a:latin typeface="Lato"/>
              </a:rPr>
              <a:t>I</a:t>
            </a:r>
            <a:r>
              <a:rPr lang="en-US" sz="3000" spc="300" dirty="0">
                <a:solidFill>
                  <a:srgbClr val="FF914D"/>
                </a:solidFill>
                <a:latin typeface="Lato"/>
              </a:rPr>
              <a:t>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56420" y="2922224"/>
            <a:ext cx="166632" cy="3070979"/>
          </a:xfrm>
          <a:prstGeom prst="rect">
            <a:avLst/>
          </a:prstGeom>
          <a:solidFill>
            <a:srgbClr val="AD1457"/>
          </a:solidFill>
        </p:spPr>
      </p:sp>
      <p:sp>
        <p:nvSpPr>
          <p:cNvPr id="3" name="AutoShape 3"/>
          <p:cNvSpPr/>
          <p:nvPr/>
        </p:nvSpPr>
        <p:spPr>
          <a:xfrm>
            <a:off x="1356420" y="6386893"/>
            <a:ext cx="174017" cy="3070979"/>
          </a:xfrm>
          <a:prstGeom prst="rect">
            <a:avLst/>
          </a:prstGeom>
          <a:solidFill>
            <a:srgbClr val="AD1457"/>
          </a:solidFill>
        </p:spPr>
      </p:sp>
      <p:sp>
        <p:nvSpPr>
          <p:cNvPr id="4" name="AutoShape 4"/>
          <p:cNvSpPr/>
          <p:nvPr/>
        </p:nvSpPr>
        <p:spPr>
          <a:xfrm>
            <a:off x="9649498" y="2973727"/>
            <a:ext cx="174017" cy="3070979"/>
          </a:xfrm>
          <a:prstGeom prst="rect">
            <a:avLst/>
          </a:prstGeom>
          <a:solidFill>
            <a:srgbClr val="01AF81"/>
          </a:solidFill>
        </p:spPr>
      </p:sp>
      <p:sp>
        <p:nvSpPr>
          <p:cNvPr id="5" name="AutoShape 5"/>
          <p:cNvSpPr/>
          <p:nvPr/>
        </p:nvSpPr>
        <p:spPr>
          <a:xfrm>
            <a:off x="9649498" y="6386893"/>
            <a:ext cx="174017" cy="3070979"/>
          </a:xfrm>
          <a:prstGeom prst="rect">
            <a:avLst/>
          </a:prstGeom>
          <a:solidFill>
            <a:srgbClr val="01AF8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29668" y="2849941"/>
            <a:ext cx="1424599" cy="12096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28788" y="6386893"/>
            <a:ext cx="1424599" cy="12096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70480" y="2958035"/>
            <a:ext cx="1097156" cy="9934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70480" y="4038614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01AF81"/>
                </a:solidFill>
                <a:latin typeface="Aileron Regular Bold"/>
              </a:rPr>
              <a:t>Best categories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0480" y="4383405"/>
            <a:ext cx="5619750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Books imported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Air conditioning</a:t>
            </a:r>
          </a:p>
          <a:p>
            <a:pPr marL="561340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Fixed telephony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0480" y="8036683"/>
            <a:ext cx="5619750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Cornelio Procopio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 err="1">
                <a:solidFill>
                  <a:srgbClr val="191919"/>
                </a:solidFill>
                <a:latin typeface="Arialle"/>
              </a:rPr>
              <a:t>Icara</a:t>
            </a:r>
            <a:endParaRPr lang="en-US" sz="2600" spc="130" dirty="0">
              <a:solidFill>
                <a:srgbClr val="191919"/>
              </a:solidFill>
              <a:latin typeface="Arialle"/>
            </a:endParaRPr>
          </a:p>
          <a:p>
            <a:pPr marL="561340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Tres 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9668" y="4059555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AD1457"/>
                </a:solidFill>
                <a:latin typeface="Aileron Regular Bold"/>
              </a:rPr>
              <a:t>Worst categories: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1399" y="4429139"/>
            <a:ext cx="6914332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Audio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Fashion underwear – Beach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Christmas supplies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8788" y="7712833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AD1457"/>
                </a:solidFill>
                <a:latin typeface="Aileron Regular Bold"/>
              </a:rPr>
              <a:t>Worst cities: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1093" y="536775"/>
            <a:ext cx="14649275" cy="96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7000" spc="350" dirty="0">
                <a:solidFill>
                  <a:srgbClr val="2B4A9D"/>
                </a:solidFill>
                <a:latin typeface="Poppins ExtraBold"/>
              </a:rPr>
              <a:t>3) Late Deliveries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3051" y="2003628"/>
            <a:ext cx="7333983" cy="57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 dirty="0">
                <a:solidFill>
                  <a:srgbClr val="AD1457"/>
                </a:solidFill>
                <a:latin typeface="Canva Sans Bold"/>
              </a:rPr>
              <a:t>Latest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 deliveries: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5091" y="8103358"/>
            <a:ext cx="6914332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Sao Luis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>
                <a:solidFill>
                  <a:srgbClr val="191919"/>
                </a:solidFill>
                <a:latin typeface="Arialle"/>
              </a:rPr>
              <a:t>Sao Paulo</a:t>
            </a:r>
          </a:p>
          <a:p>
            <a:pPr marL="561341" lvl="1" indent="-280670">
              <a:lnSpc>
                <a:spcPts val="3224"/>
              </a:lnSpc>
              <a:buFont typeface="Arial"/>
              <a:buChar char="•"/>
            </a:pPr>
            <a:r>
              <a:rPr lang="en-US" sz="2600" spc="130" dirty="0" err="1">
                <a:solidFill>
                  <a:srgbClr val="191919"/>
                </a:solidFill>
                <a:latin typeface="Arialle"/>
              </a:rPr>
              <a:t>Foz</a:t>
            </a:r>
            <a:r>
              <a:rPr lang="en-US" sz="2600" spc="130" dirty="0">
                <a:solidFill>
                  <a:srgbClr val="191919"/>
                </a:solidFill>
                <a:latin typeface="Arialle"/>
              </a:rPr>
              <a:t> do </a:t>
            </a:r>
            <a:r>
              <a:rPr lang="en-US" sz="2600" spc="130" dirty="0" err="1">
                <a:solidFill>
                  <a:srgbClr val="191919"/>
                </a:solidFill>
                <a:latin typeface="Arialle"/>
              </a:rPr>
              <a:t>iguacu</a:t>
            </a:r>
            <a:endParaRPr lang="en-US" sz="2600" spc="130" dirty="0">
              <a:solidFill>
                <a:srgbClr val="191919"/>
              </a:solidFill>
              <a:latin typeface="Ariall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23515" y="2003628"/>
            <a:ext cx="7550085" cy="57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 dirty="0">
                <a:solidFill>
                  <a:srgbClr val="01AF81"/>
                </a:solidFill>
                <a:latin typeface="Canva Sans Bold"/>
              </a:rPr>
              <a:t>Fastest</a:t>
            </a:r>
            <a:r>
              <a:rPr lang="en-US" sz="3461" dirty="0">
                <a:solidFill>
                  <a:srgbClr val="2B4A9D"/>
                </a:solidFill>
                <a:latin typeface="Canva Sans Bold"/>
              </a:rPr>
              <a:t> deliveries: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0480" y="7596508"/>
            <a:ext cx="5619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0" dirty="0">
                <a:solidFill>
                  <a:srgbClr val="01AF81"/>
                </a:solidFill>
                <a:latin typeface="Aileron Regular Bold"/>
              </a:rPr>
              <a:t>Best cities: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70480" y="6494988"/>
            <a:ext cx="1097156" cy="993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2671346" y="2733724"/>
            <a:ext cx="829509" cy="2209800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43400" y="3957618"/>
            <a:ext cx="10287000" cy="1903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800" spc="300" dirty="0">
                <a:solidFill>
                  <a:srgbClr val="000000"/>
                </a:solidFill>
                <a:latin typeface="Lato Italics"/>
              </a:rPr>
              <a:t>The company quickly needs to focus on its worst-rated categories and cities. Some masterclasses should be organized. Additionally, the company should focus on logistics for bad performing cities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93251" y="1257300"/>
            <a:ext cx="10501497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lv-LV" sz="3899" spc="389" dirty="0">
                <a:solidFill>
                  <a:srgbClr val="2B4A9D"/>
                </a:solidFill>
                <a:latin typeface="Lato Bold"/>
              </a:rPr>
              <a:t>WHAT CAN BE DONE?</a:t>
            </a:r>
            <a:endParaRPr lang="en-US" sz="3899" spc="389" dirty="0">
              <a:solidFill>
                <a:srgbClr val="2B4A9D"/>
              </a:solidFill>
              <a:latin typeface="Lato Bold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7DCE005-5453-CB37-CB5A-B44A5444C3D2}"/>
              </a:ext>
            </a:extLst>
          </p:cNvPr>
          <p:cNvGrpSpPr/>
          <p:nvPr/>
        </p:nvGrpSpPr>
        <p:grpSpPr>
          <a:xfrm rot="-5400000">
            <a:off x="994946" y="2428925"/>
            <a:ext cx="829509" cy="2819398"/>
            <a:chOff x="0" y="0"/>
            <a:chExt cx="2354580" cy="5581882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2957D35-7B05-9687-16AB-486B830C3637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5" name="TextBox 18">
            <a:extLst>
              <a:ext uri="{FF2B5EF4-FFF2-40B4-BE49-F238E27FC236}">
                <a16:creationId xmlns:a16="http://schemas.microsoft.com/office/drawing/2014/main" id="{ECADB9DE-1B5A-9D03-C64A-EF468F6C6D21}"/>
              </a:ext>
            </a:extLst>
          </p:cNvPr>
          <p:cNvSpPr txBox="1"/>
          <p:nvPr/>
        </p:nvSpPr>
        <p:spPr>
          <a:xfrm>
            <a:off x="4343400" y="3424317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WORST VS BEST PRACTICES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8C3226-28CB-85D5-59CB-03A313EA5B5B}"/>
              </a:ext>
            </a:extLst>
          </p:cNvPr>
          <p:cNvSpPr/>
          <p:nvPr/>
        </p:nvSpPr>
        <p:spPr>
          <a:xfrm>
            <a:off x="3763389" y="3771900"/>
            <a:ext cx="159451" cy="176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6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CCC45A-E726-C91D-219C-BEBFD13688E8}"/>
              </a:ext>
            </a:extLst>
          </p:cNvPr>
          <p:cNvSpPr/>
          <p:nvPr/>
        </p:nvSpPr>
        <p:spPr>
          <a:xfrm>
            <a:off x="3467100" y="391520"/>
            <a:ext cx="11734800" cy="1541112"/>
          </a:xfrm>
          <a:prstGeom prst="roundRect">
            <a:avLst/>
          </a:prstGeom>
          <a:solidFill>
            <a:srgbClr val="2B4A9D"/>
          </a:solidFill>
          <a:ln>
            <a:solidFill>
              <a:srgbClr val="FD9C2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03F532D-5BC5-6403-B66E-F9D2A9E5BDDA}"/>
              </a:ext>
            </a:extLst>
          </p:cNvPr>
          <p:cNvSpPr txBox="1"/>
          <p:nvPr/>
        </p:nvSpPr>
        <p:spPr>
          <a:xfrm>
            <a:off x="5107858" y="369324"/>
            <a:ext cx="8453284" cy="150034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softEdge rad="38100"/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lv-LV" sz="90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ACTION PLAN</a:t>
            </a:r>
            <a:endParaRPr lang="en-US" sz="90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176FBC-6012-6CC6-A5C8-277674FCB92E}"/>
              </a:ext>
            </a:extLst>
          </p:cNvPr>
          <p:cNvSpPr/>
          <p:nvPr/>
        </p:nvSpPr>
        <p:spPr>
          <a:xfrm>
            <a:off x="0" y="1229"/>
            <a:ext cx="1018714" cy="10285771"/>
          </a:xfrm>
          <a:prstGeom prst="rect">
            <a:avLst/>
          </a:prstGeom>
          <a:solidFill>
            <a:srgbClr val="2B4A9D"/>
          </a:solidFill>
          <a:ln>
            <a:solidFill>
              <a:srgbClr val="F3F3F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FFF97-02F5-BDE8-C919-FC8F45B7E255}"/>
              </a:ext>
            </a:extLst>
          </p:cNvPr>
          <p:cNvSpPr/>
          <p:nvPr/>
        </p:nvSpPr>
        <p:spPr>
          <a:xfrm>
            <a:off x="17288950" y="1"/>
            <a:ext cx="989218" cy="10321648"/>
          </a:xfrm>
          <a:prstGeom prst="rect">
            <a:avLst/>
          </a:prstGeom>
          <a:solidFill>
            <a:srgbClr val="2B4A9D"/>
          </a:solidFill>
          <a:ln>
            <a:solidFill>
              <a:srgbClr val="F3F3F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3A5404F-C68C-4990-56DE-AF6D0AAFB65E}"/>
              </a:ext>
            </a:extLst>
          </p:cNvPr>
          <p:cNvSpPr txBox="1"/>
          <p:nvPr/>
        </p:nvSpPr>
        <p:spPr>
          <a:xfrm>
            <a:off x="2090046" y="2733723"/>
            <a:ext cx="13335000" cy="1562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Intallment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specialist: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Marketing: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Announcement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installments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2B68E02-5CF7-C79D-4811-335B1D569257}"/>
              </a:ext>
            </a:extLst>
          </p:cNvPr>
          <p:cNvSpPr txBox="1"/>
          <p:nvPr/>
        </p:nvSpPr>
        <p:spPr>
          <a:xfrm>
            <a:off x="2146479" y="2124936"/>
            <a:ext cx="100153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lv-LV" sz="3600" b="1" spc="300" dirty="0">
                <a:solidFill>
                  <a:srgbClr val="3F5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INSTALLMENTS</a:t>
            </a:r>
            <a:endParaRPr lang="en-US" sz="3600" b="1" spc="300" dirty="0">
              <a:solidFill>
                <a:srgbClr val="3F5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B018C-2E98-73E6-BE10-651251C85EC2}"/>
              </a:ext>
            </a:extLst>
          </p:cNvPr>
          <p:cNvSpPr txBox="1"/>
          <p:nvPr/>
        </p:nvSpPr>
        <p:spPr>
          <a:xfrm>
            <a:off x="2088392" y="5143500"/>
            <a:ext cx="13335000" cy="155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Search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firms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sellers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ts val="4200"/>
              </a:lnSpc>
              <a:buFont typeface="+mj-lt"/>
              <a:buAutoNum type="arabicPeriod"/>
            </a:pP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Marketing: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lv-LV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sz="28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sellers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CC994CC-FB43-6DBC-0BF7-D0E2410E6AD5}"/>
              </a:ext>
            </a:extLst>
          </p:cNvPr>
          <p:cNvSpPr txBox="1"/>
          <p:nvPr/>
        </p:nvSpPr>
        <p:spPr>
          <a:xfrm>
            <a:off x="2088392" y="4559133"/>
            <a:ext cx="100153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lv-LV" sz="3600" b="1" spc="300" dirty="0">
                <a:solidFill>
                  <a:srgbClr val="3F5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FREIGHT</a:t>
            </a:r>
            <a:endParaRPr lang="en-US" sz="3600" b="1" spc="300" dirty="0">
              <a:solidFill>
                <a:srgbClr val="3F51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CBCEF-F77C-1109-8DF3-4B58E6541405}"/>
              </a:ext>
            </a:extLst>
          </p:cNvPr>
          <p:cNvSpPr txBox="1"/>
          <p:nvPr/>
        </p:nvSpPr>
        <p:spPr>
          <a:xfrm>
            <a:off x="2088392" y="7665749"/>
            <a:ext cx="14523208" cy="1562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200"/>
              </a:lnSpc>
              <a:buFont typeface="+mj-lt"/>
              <a:buAutoNum type="arabicPeriod"/>
            </a:pPr>
            <a:r>
              <a:rPr 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+ Sales + Business team: Conduct research into Worst vs Best delivering companies</a:t>
            </a:r>
          </a:p>
          <a:p>
            <a:pPr marL="514350" indent="-514350">
              <a:lnSpc>
                <a:spcPts val="4200"/>
              </a:lnSpc>
              <a:buFont typeface="+mj-lt"/>
              <a:buAutoNum type="arabicPeriod"/>
            </a:pPr>
            <a:r>
              <a:rPr 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the best practice differences on worst categories and states </a:t>
            </a:r>
            <a:endParaRPr lang="lv-LV" sz="2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E54A7F7-672C-CE43-B65E-342E3FA6E840}"/>
              </a:ext>
            </a:extLst>
          </p:cNvPr>
          <p:cNvSpPr txBox="1"/>
          <p:nvPr/>
        </p:nvSpPr>
        <p:spPr>
          <a:xfrm>
            <a:off x="2146479" y="7127140"/>
            <a:ext cx="100153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spc="300" dirty="0">
                <a:solidFill>
                  <a:srgbClr val="3F51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 DELIVERIES</a:t>
            </a:r>
          </a:p>
        </p:txBody>
      </p:sp>
    </p:spTree>
    <p:extLst>
      <p:ext uri="{BB962C8B-B14F-4D97-AF65-F5344CB8AC3E}">
        <p14:creationId xmlns:p14="http://schemas.microsoft.com/office/powerpoint/2010/main" val="42400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F51B5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5816" y="4072756"/>
            <a:ext cx="10617173" cy="302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3F51B5"/>
                </a:solidFill>
                <a:latin typeface="Roboto Bk" pitchFamily="2" charset="0"/>
                <a:ea typeface="Roboto Bk" pitchFamily="2" charset="0"/>
              </a:rPr>
              <a:t>Installments</a:t>
            </a:r>
          </a:p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3F51B5"/>
                </a:solidFill>
                <a:latin typeface="Roboto Bk" pitchFamily="2" charset="0"/>
                <a:ea typeface="Roboto Bk" pitchFamily="2" charset="0"/>
              </a:rPr>
              <a:t>Freight</a:t>
            </a:r>
            <a:r>
              <a:rPr lang="lv-LV" sz="5400" dirty="0">
                <a:solidFill>
                  <a:srgbClr val="3F51B5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lv-LV" sz="5400" dirty="0" err="1">
                <a:solidFill>
                  <a:srgbClr val="3F51B5"/>
                </a:solidFill>
                <a:latin typeface="Roboto Bk" pitchFamily="2" charset="0"/>
                <a:ea typeface="Roboto Bk" pitchFamily="2" charset="0"/>
              </a:rPr>
              <a:t>cost</a:t>
            </a:r>
            <a:endParaRPr lang="lv-LV" sz="5400" dirty="0">
              <a:solidFill>
                <a:srgbClr val="3F51B5"/>
              </a:solidFill>
              <a:latin typeface="Roboto Bk" pitchFamily="2" charset="0"/>
              <a:ea typeface="Roboto Bk" pitchFamily="2" charset="0"/>
            </a:endParaRPr>
          </a:p>
          <a:p>
            <a:pPr marL="1371600" indent="-1371600">
              <a:lnSpc>
                <a:spcPts val="8128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3F51B5"/>
                </a:solidFill>
                <a:latin typeface="Roboto Bk" pitchFamily="2" charset="0"/>
                <a:ea typeface="Roboto Bk" pitchFamily="2" charset="0"/>
              </a:rPr>
              <a:t>Late deliveries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816" y="496036"/>
            <a:ext cx="15025611" cy="57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4168" spc="208" dirty="0">
                <a:solidFill>
                  <a:srgbClr val="2B4A9D"/>
                </a:solidFill>
                <a:latin typeface="Poppins ExtraBold"/>
              </a:rPr>
              <a:t>STRUCTURE</a:t>
            </a:r>
            <a:endParaRPr lang="en-US" sz="4168" spc="208" dirty="0">
              <a:solidFill>
                <a:srgbClr val="2B4A9D"/>
              </a:solidFill>
              <a:latin typeface="Poppins ExtraBol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67200" y="997268"/>
            <a:ext cx="12993464" cy="2102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  <p:extLst>
      <p:ext uri="{BB962C8B-B14F-4D97-AF65-F5344CB8AC3E}">
        <p14:creationId xmlns:p14="http://schemas.microsoft.com/office/powerpoint/2010/main" val="29168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  <a:solidFill>
            <a:srgbClr val="F3F3F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1731767" y="3730767"/>
            <a:ext cx="6561483" cy="6550984"/>
            <a:chOff x="0" y="0"/>
            <a:chExt cx="6350000" cy="6339840"/>
          </a:xfrm>
          <a:solidFill>
            <a:srgbClr val="F3F3F3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6"/>
          <p:cNvSpPr txBox="1"/>
          <p:nvPr/>
        </p:nvSpPr>
        <p:spPr>
          <a:xfrm>
            <a:off x="3319285" y="3580668"/>
            <a:ext cx="11649432" cy="312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Why should we care</a:t>
            </a:r>
            <a:r>
              <a:rPr lang="lv-LV" sz="9000" dirty="0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lv-LV" sz="9000" dirty="0" err="1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about</a:t>
            </a:r>
            <a:r>
              <a:rPr lang="lv-LV" sz="9000" dirty="0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lv-LV" sz="9000" dirty="0" err="1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installments</a:t>
            </a:r>
            <a:r>
              <a:rPr lang="en-US" sz="9000" dirty="0">
                <a:solidFill>
                  <a:srgbClr val="F3F3F3"/>
                </a:solidFill>
                <a:latin typeface="Roboto Bk" pitchFamily="2" charset="0"/>
                <a:ea typeface="Roboto Bk" pitchFamily="2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914400" y="1082784"/>
            <a:ext cx="1663976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1) INSTALLMENT PAYMENT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A8006-C01E-C11F-DBAD-DCE6D275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99819"/>
            <a:ext cx="13106400" cy="55585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963400" y="5392007"/>
            <a:ext cx="5260790" cy="14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>
              <a:lnSpc>
                <a:spcPts val="3920"/>
              </a:lnSpc>
            </a:pPr>
            <a:r>
              <a:rPr lang="en-US" sz="2800" b="1" spc="280" dirty="0">
                <a:solidFill>
                  <a:srgbClr val="FD9C20"/>
                </a:solidFill>
                <a:latin typeface="Roboto" pitchFamily="2" charset="0"/>
                <a:ea typeface="Roboto" pitchFamily="2" charset="0"/>
              </a:rPr>
              <a:t>127.96</a:t>
            </a:r>
            <a:r>
              <a:rPr lang="en-US" sz="2800" spc="28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- Average purchase price without installments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6E3C6-FA73-0150-43AC-E9C2D5DB0F0D}"/>
              </a:ext>
            </a:extLst>
          </p:cNvPr>
          <p:cNvSpPr txBox="1"/>
          <p:nvPr/>
        </p:nvSpPr>
        <p:spPr>
          <a:xfrm>
            <a:off x="10799506" y="8446914"/>
            <a:ext cx="6553200" cy="1057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9462" lvl="1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spc="28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Most expensive purchases - the longest timeframe taken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762000" y="1082784"/>
            <a:ext cx="1663976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1) INSTALLMENT PAYMENT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00021" y="8172754"/>
            <a:ext cx="4687957" cy="145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>
              <a:lnSpc>
                <a:spcPts val="3919"/>
              </a:lnSpc>
            </a:pPr>
            <a:r>
              <a:rPr lang="en-US" sz="2799" b="1" spc="279" dirty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A potential problem </a:t>
            </a:r>
            <a:r>
              <a:rPr lang="lv-LV" sz="2799" b="1" spc="279" dirty="0">
                <a:solidFill>
                  <a:srgbClr val="C00000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2799" spc="279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installments longer than 10 months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BE50-1DFC-0A73-898D-388D8AB2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58" y="1780869"/>
            <a:ext cx="13166481" cy="6232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568482" y="2855388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28018" y="4076700"/>
            <a:ext cx="761346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spc="280" dirty="0">
                <a:solidFill>
                  <a:srgbClr val="000000"/>
                </a:solidFill>
                <a:latin typeface="Lato Italics"/>
              </a:rPr>
              <a:t>Stable cash flow for longer periods, better terms for financing.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8018" y="3543399"/>
            <a:ext cx="1295990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ENCOURAGE MORE PAYMENTS IN INSTALLMENTS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168" y="3543399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568482" y="5221746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28018" y="6458738"/>
            <a:ext cx="11647163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>
                <a:solidFill>
                  <a:srgbClr val="000000"/>
                </a:solidFill>
                <a:latin typeface="Lato Italics"/>
              </a:rPr>
              <a:t>Make longer payment installments available, but an interest rate system is needed.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168" y="5909757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8018" y="5909757"/>
            <a:ext cx="111790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LONGER PAYMENT INSTALLMENT AVAILABILITY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168" y="828227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93251" y="1369446"/>
            <a:ext cx="10501497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lv-LV" sz="3899" spc="389" dirty="0">
                <a:solidFill>
                  <a:srgbClr val="2B4A9D"/>
                </a:solidFill>
                <a:latin typeface="Lato Bold"/>
              </a:rPr>
              <a:t>WHAT CAN BE DONE?</a:t>
            </a:r>
            <a:endParaRPr lang="en-US" sz="3899" spc="389" dirty="0">
              <a:solidFill>
                <a:srgbClr val="2B4A9D"/>
              </a:solidFill>
              <a:latin typeface="La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120171" y="190500"/>
            <a:ext cx="12047658" cy="79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5800" spc="29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2) Freight</a:t>
            </a:r>
            <a:r>
              <a:rPr lang="lv-LV" sz="5800" spc="29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 costs</a:t>
            </a:r>
            <a:endParaRPr lang="en-US" sz="5800" spc="290" dirty="0">
              <a:solidFill>
                <a:srgbClr val="2B4A9D"/>
              </a:solidFill>
              <a:latin typeface="Roboto Bk" pitchFamily="2" charset="0"/>
              <a:ea typeface="Roboto Bk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C51AEB-1FC7-B6E4-4F5A-F40AEE2314A1}"/>
              </a:ext>
            </a:extLst>
          </p:cNvPr>
          <p:cNvCxnSpPr>
            <a:stCxn id="10" idx="2"/>
          </p:cNvCxnSpPr>
          <p:nvPr/>
        </p:nvCxnSpPr>
        <p:spPr>
          <a:xfrm>
            <a:off x="9144000" y="985461"/>
            <a:ext cx="0" cy="9301539"/>
          </a:xfrm>
          <a:prstGeom prst="line">
            <a:avLst/>
          </a:prstGeom>
          <a:ln w="111125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>
            <a:extLst>
              <a:ext uri="{FF2B5EF4-FFF2-40B4-BE49-F238E27FC236}">
                <a16:creationId xmlns:a16="http://schemas.microsoft.com/office/drawing/2014/main" id="{01556340-0DB9-6222-0A7B-C6986A3773B9}"/>
              </a:ext>
            </a:extLst>
          </p:cNvPr>
          <p:cNvSpPr txBox="1"/>
          <p:nvPr/>
        </p:nvSpPr>
        <p:spPr>
          <a:xfrm>
            <a:off x="1734038" y="1654780"/>
            <a:ext cx="5585787" cy="794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lv-LV" sz="5800" b="1" spc="290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Customers</a:t>
            </a:r>
            <a:endParaRPr lang="en-US" sz="5800" b="1" spc="290" dirty="0">
              <a:solidFill>
                <a:schemeClr val="accent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74006E3-2400-ADDF-91F5-91EC00F17B6D}"/>
              </a:ext>
            </a:extLst>
          </p:cNvPr>
          <p:cNvSpPr txBox="1"/>
          <p:nvPr/>
        </p:nvSpPr>
        <p:spPr>
          <a:xfrm>
            <a:off x="11044508" y="1654781"/>
            <a:ext cx="5585787" cy="794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lv-LV" sz="5800" b="1" spc="290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Sellers</a:t>
            </a:r>
            <a:endParaRPr lang="en-US" sz="5800" b="1" spc="290" dirty="0">
              <a:solidFill>
                <a:schemeClr val="accent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3FF6BA-3A6D-85C2-1096-FC9271F9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7" y="3495797"/>
            <a:ext cx="8192992" cy="32954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FF096E-CFB6-B894-0D92-F5D4F69B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495797"/>
            <a:ext cx="8503661" cy="3295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8CC5C6AE-25E8-8A4A-3530-89A816611F07}"/>
              </a:ext>
            </a:extLst>
          </p:cNvPr>
          <p:cNvSpPr txBox="1"/>
          <p:nvPr/>
        </p:nvSpPr>
        <p:spPr>
          <a:xfrm>
            <a:off x="3120171" y="190500"/>
            <a:ext cx="12047658" cy="79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5800" spc="29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2) Freight</a:t>
            </a:r>
            <a:r>
              <a:rPr lang="lv-LV" sz="5800" spc="290" dirty="0">
                <a:solidFill>
                  <a:srgbClr val="2B4A9D"/>
                </a:solidFill>
                <a:latin typeface="Roboto Bk" pitchFamily="2" charset="0"/>
                <a:ea typeface="Roboto Bk" pitchFamily="2" charset="0"/>
              </a:rPr>
              <a:t> costs</a:t>
            </a:r>
            <a:endParaRPr lang="en-US" sz="5800" spc="290" dirty="0">
              <a:solidFill>
                <a:srgbClr val="2B4A9D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B5768A4-59AD-1345-D746-139A40EF56A6}"/>
              </a:ext>
            </a:extLst>
          </p:cNvPr>
          <p:cNvSpPr txBox="1"/>
          <p:nvPr/>
        </p:nvSpPr>
        <p:spPr>
          <a:xfrm>
            <a:off x="1734038" y="1654780"/>
            <a:ext cx="5585787" cy="794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lv-LV" sz="5800" b="1" spc="290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Customers</a:t>
            </a:r>
            <a:endParaRPr lang="en-US" sz="5800" b="1" spc="290" dirty="0">
              <a:solidFill>
                <a:schemeClr val="accent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85AD2CC-D061-3A3D-E207-FB251506B64A}"/>
              </a:ext>
            </a:extLst>
          </p:cNvPr>
          <p:cNvSpPr txBox="1"/>
          <p:nvPr/>
        </p:nvSpPr>
        <p:spPr>
          <a:xfrm>
            <a:off x="11044508" y="1654781"/>
            <a:ext cx="5585787" cy="794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lv-LV" sz="5800" b="1" spc="290" dirty="0">
                <a:solidFill>
                  <a:schemeClr val="accent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Sellers</a:t>
            </a:r>
            <a:endParaRPr lang="en-US" sz="5800" b="1" spc="290" dirty="0">
              <a:solidFill>
                <a:schemeClr val="accent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90452-4AA9-2093-47F3-1B2155FBCE64}"/>
              </a:ext>
            </a:extLst>
          </p:cNvPr>
          <p:cNvCxnSpPr/>
          <p:nvPr/>
        </p:nvCxnSpPr>
        <p:spPr>
          <a:xfrm>
            <a:off x="9144000" y="985461"/>
            <a:ext cx="0" cy="9301539"/>
          </a:xfrm>
          <a:prstGeom prst="line">
            <a:avLst/>
          </a:prstGeom>
          <a:ln w="111125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1876-BE15-90DC-A686-EC7BB2BD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27" y="2399499"/>
            <a:ext cx="7486292" cy="7525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62D848-EBF6-E5E5-391B-4F0D8499B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"/>
          <a:stretch/>
        </p:blipFill>
        <p:spPr>
          <a:xfrm>
            <a:off x="10058401" y="2364618"/>
            <a:ext cx="7347072" cy="75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5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5400000">
            <a:off x="568482" y="2855388"/>
            <a:ext cx="829509" cy="1966473"/>
            <a:chOff x="0" y="0"/>
            <a:chExt cx="2354580" cy="5581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282883" y="4076700"/>
            <a:ext cx="11647163" cy="1310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 dirty="0">
                <a:latin typeface="Lato Italics"/>
              </a:rPr>
              <a:t>Find a non-competitive firm that also ships to Northern</a:t>
            </a:r>
            <a:r>
              <a:rPr lang="lv-LV" sz="2800" spc="280" dirty="0">
                <a:latin typeface="Lato Italics"/>
              </a:rPr>
              <a:t> </a:t>
            </a:r>
            <a:r>
              <a:rPr lang="en-US" sz="2800" spc="280" dirty="0">
                <a:latin typeface="Lato Italics"/>
              </a:rPr>
              <a:t>Brazil. To minimize shipping costs, create a united shipping company.</a:t>
            </a:r>
          </a:p>
          <a:p>
            <a:pPr>
              <a:lnSpc>
                <a:spcPts val="3500"/>
              </a:lnSpc>
            </a:pPr>
            <a:r>
              <a:rPr lang="en-US" sz="2800" spc="280" dirty="0">
                <a:latin typeface="Lato Italics"/>
              </a:rPr>
              <a:t>Maybe little revenue is due to high freight costs?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2884" y="3543399"/>
            <a:ext cx="14243116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SHORT TERM SOLUTION: </a:t>
            </a:r>
            <a:r>
              <a:rPr lang="lv-LV" sz="3000" spc="300" dirty="0">
                <a:solidFill>
                  <a:srgbClr val="2B4A9D"/>
                </a:solidFill>
                <a:latin typeface="Lato Bold"/>
              </a:rPr>
              <a:t>LOGISTICS PROGRAM</a:t>
            </a: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 REORGANISATION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168" y="3543399"/>
            <a:ext cx="4870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lv-LV" sz="3000" spc="300" dirty="0">
                <a:solidFill>
                  <a:srgbClr val="FFFFFF"/>
                </a:solidFill>
                <a:latin typeface="Lato Bold"/>
              </a:rPr>
              <a:t>1</a:t>
            </a:r>
            <a:endParaRPr lang="en-US" sz="3000" spc="300" dirty="0">
              <a:solidFill>
                <a:srgbClr val="FFFFFF"/>
              </a:solidFill>
              <a:latin typeface="Lato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568482" y="5221746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282884" y="6458738"/>
            <a:ext cx="11647163" cy="92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800" spc="300" dirty="0">
                <a:solidFill>
                  <a:srgbClr val="000000"/>
                </a:solidFill>
                <a:latin typeface="Lato Italics"/>
              </a:rPr>
              <a:t>Some masterclasses should be organized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to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increase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sellers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in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Northern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part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of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 </a:t>
            </a:r>
            <a:r>
              <a:rPr lang="lv-LV" sz="2800" spc="300" dirty="0" err="1">
                <a:solidFill>
                  <a:srgbClr val="000000"/>
                </a:solidFill>
                <a:latin typeface="Lato Italics"/>
              </a:rPr>
              <a:t>Brazil</a:t>
            </a:r>
            <a:r>
              <a:rPr lang="lv-LV" sz="2800" spc="300" dirty="0">
                <a:solidFill>
                  <a:srgbClr val="000000"/>
                </a:solidFill>
                <a:latin typeface="Lato Italics"/>
              </a:rPr>
              <a:t>.</a:t>
            </a:r>
            <a:r>
              <a:rPr lang="en-US" sz="2800" spc="300" dirty="0">
                <a:solidFill>
                  <a:srgbClr val="000000"/>
                </a:solidFill>
                <a:latin typeface="Lato Italic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168" y="5909757"/>
            <a:ext cx="4870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lv-LV" sz="3000" spc="300" dirty="0">
                <a:solidFill>
                  <a:srgbClr val="FFFFFF"/>
                </a:solidFill>
                <a:latin typeface="Lato Bold"/>
              </a:rPr>
              <a:t>2</a:t>
            </a:r>
            <a:endParaRPr lang="en-US" sz="3000" spc="300" dirty="0">
              <a:solidFill>
                <a:srgbClr val="FFFFFF"/>
              </a:solidFill>
              <a:latin typeface="La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82884" y="5909757"/>
            <a:ext cx="12642916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lv-LV" sz="3000" spc="300" dirty="0">
                <a:solidFill>
                  <a:srgbClr val="2B4A9D"/>
                </a:solidFill>
                <a:latin typeface="Lato Bold"/>
              </a:rPr>
              <a:t>CREATE SELLERS IN NORTHERN PART OF THE COUNTRY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2168" y="828227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93251" y="1369446"/>
            <a:ext cx="10501497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lv-LV" sz="3899" spc="389" dirty="0">
                <a:solidFill>
                  <a:srgbClr val="2B4A9D"/>
                </a:solidFill>
                <a:latin typeface="Lato Bold"/>
              </a:rPr>
              <a:t>WHAT CAN BE DONE?</a:t>
            </a:r>
            <a:endParaRPr lang="en-US" sz="3899" spc="389" dirty="0">
              <a:solidFill>
                <a:srgbClr val="2B4A9D"/>
              </a:solidFill>
              <a:latin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76697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554</Words>
  <Application>Microsoft Office PowerPoint</Application>
  <PresentationFormat>Custom</PresentationFormat>
  <Paragraphs>102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Poppins ExtraBold</vt:lpstr>
      <vt:lpstr>Roboto Bk</vt:lpstr>
      <vt:lpstr>Lato Bold</vt:lpstr>
      <vt:lpstr>Canva Sans Bold</vt:lpstr>
      <vt:lpstr>Lato Italics</vt:lpstr>
      <vt:lpstr>Arial</vt:lpstr>
      <vt:lpstr>Roboto</vt:lpstr>
      <vt:lpstr>Arialle</vt:lpstr>
      <vt:lpstr>Lato</vt:lpstr>
      <vt:lpstr>Calibri</vt:lpstr>
      <vt:lpstr>Poppins ExtraBold Bold</vt:lpstr>
      <vt:lpstr>Aileron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Toms</dc:creator>
  <cp:lastModifiedBy>Toms Ricards Baltmuguris</cp:lastModifiedBy>
  <cp:revision>12</cp:revision>
  <dcterms:created xsi:type="dcterms:W3CDTF">2006-08-16T00:00:00Z</dcterms:created>
  <dcterms:modified xsi:type="dcterms:W3CDTF">2022-10-17T21:26:57Z</dcterms:modified>
  <dc:identifier>DAFNQJRB9ew</dc:identifier>
</cp:coreProperties>
</file>